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5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8" r:id="rId16"/>
    <p:sldId id="309" r:id="rId17"/>
    <p:sldId id="271" r:id="rId18"/>
    <p:sldId id="31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E5280-DB7D-4F83-BCD6-0C595B94387F}" type="datetimeFigureOut">
              <a:rPr lang="nl-NL" smtClean="0"/>
              <a:t>3-10-2016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F958F-8988-46E5-817D-4A69F16181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81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928C9A-853A-41BC-A884-33817331C93D}" type="slidenum">
              <a:rPr lang="nl-NL" altLang="en-US"/>
              <a:pPr>
                <a:spcBef>
                  <a:spcPct val="0"/>
                </a:spcBef>
              </a:pPr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46887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F662D2-EBDD-41A4-9968-D2821D82C455}" type="slidenum">
              <a:rPr lang="nl-NL" altLang="en-US"/>
              <a:pPr>
                <a:spcBef>
                  <a:spcPct val="0"/>
                </a:spcBef>
              </a:pPr>
              <a:t>27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8823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00562E-D333-4FF7-A930-238BEEECB10B}" type="slidenum">
              <a:rPr lang="nl-NL" altLang="en-US"/>
              <a:pPr>
                <a:spcBef>
                  <a:spcPct val="0"/>
                </a:spcBef>
              </a:pPr>
              <a:t>28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7219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94D6A-1929-419B-A992-1B23CC0DEEE2}" type="slidenum">
              <a:rPr lang="nl-NL" altLang="en-US"/>
              <a:pPr>
                <a:spcBef>
                  <a:spcPct val="0"/>
                </a:spcBef>
              </a:pPr>
              <a:t>29</a:t>
            </a:fld>
            <a:endParaRPr lang="nl-NL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en-US" u="sng" smtClean="0">
                <a:latin typeface="Arial" panose="020B0604020202020204" pitchFamily="34" charset="0"/>
              </a:rPr>
              <a:t>Dia 6</a:t>
            </a:r>
            <a:endParaRPr lang="nl-NL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nl-NL" altLang="en-US" smtClean="0">
                <a:latin typeface="Arial" panose="020B0604020202020204" pitchFamily="34" charset="0"/>
              </a:rPr>
              <a:t>Waarom moeten we ons zorgen maken? Hoe zit het met het drankgebruik door jongeren in Nederland? De animatie “Drinking too much[2]” laat zien hoeveel jongeren per keer drinken:</a:t>
            </a:r>
          </a:p>
          <a:p>
            <a:pPr eaLnBrk="1" hangingPunct="1"/>
            <a:r>
              <a:rPr lang="nl-NL" altLang="en-US" smtClean="0">
                <a:latin typeface="Arial" panose="020B0604020202020204" pitchFamily="34" charset="0"/>
              </a:rPr>
              <a:t>8% drinkt meer dan 10 glazen per keer</a:t>
            </a:r>
          </a:p>
          <a:p>
            <a:pPr eaLnBrk="1" hangingPunct="1"/>
            <a:r>
              <a:rPr lang="nl-NL" altLang="en-US" smtClean="0">
                <a:latin typeface="Arial" panose="020B0604020202020204" pitchFamily="34" charset="0"/>
              </a:rPr>
              <a:t>20% drinkt 4-10 glazen</a:t>
            </a:r>
          </a:p>
          <a:p>
            <a:pPr eaLnBrk="1" hangingPunct="1"/>
            <a:r>
              <a:rPr lang="nl-NL" altLang="en-US" smtClean="0">
                <a:latin typeface="Arial" panose="020B0604020202020204" pitchFamily="34" charset="0"/>
              </a:rPr>
              <a:t>27% drinkt 2-4 glazen</a:t>
            </a:r>
          </a:p>
          <a:p>
            <a:pPr eaLnBrk="1" hangingPunct="1"/>
            <a:r>
              <a:rPr lang="nl-NL" altLang="en-US" smtClean="0">
                <a:latin typeface="Arial" panose="020B0604020202020204" pitchFamily="34" charset="0"/>
              </a:rPr>
              <a:t>15% drinkt 1 glas</a:t>
            </a:r>
          </a:p>
          <a:p>
            <a:pPr eaLnBrk="1" hangingPunct="1"/>
            <a:r>
              <a:rPr lang="nl-NL" altLang="en-US" smtClean="0">
                <a:latin typeface="Arial" panose="020B0604020202020204" pitchFamily="34" charset="0"/>
              </a:rPr>
              <a:t>30% drinkt niet</a:t>
            </a:r>
          </a:p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nl-NL" altLang="en-US" smtClean="0">
                <a:latin typeface="Arial" panose="020B0604020202020204" pitchFamily="34" charset="0"/>
              </a:rPr>
              <a:t> [2] www.uwkindenalcohol.nl</a:t>
            </a:r>
          </a:p>
        </p:txBody>
      </p:sp>
    </p:spTree>
    <p:extLst>
      <p:ext uri="{BB962C8B-B14F-4D97-AF65-F5344CB8AC3E}">
        <p14:creationId xmlns:p14="http://schemas.microsoft.com/office/powerpoint/2010/main" val="2489391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43E16-4EA1-4E43-BBBF-7DDADD7042D5}" type="slidenum">
              <a:rPr lang="nl-NL" altLang="en-US"/>
              <a:pPr>
                <a:spcBef>
                  <a:spcPct val="0"/>
                </a:spcBef>
              </a:pPr>
              <a:t>30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5665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E8E7D-679C-4F38-ACEA-7390C8FE4A92}" type="slidenum">
              <a:rPr lang="nl-NL" altLang="en-US"/>
              <a:pPr>
                <a:spcBef>
                  <a:spcPct val="0"/>
                </a:spcBef>
              </a:pPr>
              <a:t>31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20872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B40D75-A906-4B9A-9296-F377A6E36039}" type="slidenum">
              <a:rPr lang="nl-NL" altLang="en-US"/>
              <a:pPr>
                <a:spcBef>
                  <a:spcPct val="0"/>
                </a:spcBef>
              </a:pPr>
              <a:t>32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7988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BC052B-CAA8-4234-A948-6DEA6246219A}" type="slidenum">
              <a:rPr lang="nl-NL" altLang="en-US"/>
              <a:pPr>
                <a:spcBef>
                  <a:spcPct val="0"/>
                </a:spcBef>
              </a:pPr>
              <a:t>33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76306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EE2560-8A72-4F1A-B009-996CCD7BF58E}" type="slidenum">
              <a:rPr lang="nl-NL" altLang="en-US"/>
              <a:pPr>
                <a:spcBef>
                  <a:spcPct val="0"/>
                </a:spcBef>
              </a:pPr>
              <a:t>34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5881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68C2B5-940C-4B72-9173-0F84D31D4620}" type="slidenum">
              <a:rPr lang="nl-NL" altLang="en-US"/>
              <a:pPr>
                <a:spcBef>
                  <a:spcPct val="0"/>
                </a:spcBef>
              </a:pPr>
              <a:t>35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95339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A889CE-1BA7-4F93-B248-3203E43D53CB}" type="slidenum">
              <a:rPr lang="nl-NL" altLang="en-US"/>
              <a:pPr>
                <a:spcBef>
                  <a:spcPct val="0"/>
                </a:spcBef>
              </a:pPr>
              <a:t>36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0374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4FBEB-2AC9-41B3-95E4-4501C2CC6FE7}" type="slidenum">
              <a:rPr lang="nl-NL" altLang="en-US"/>
              <a:pPr>
                <a:spcBef>
                  <a:spcPct val="0"/>
                </a:spcBef>
              </a:pPr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0632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96F19-92AF-47F6-A981-9072ED66B1E4}" type="slidenum">
              <a:rPr lang="nl-NL" altLang="en-US"/>
              <a:pPr>
                <a:spcBef>
                  <a:spcPct val="0"/>
                </a:spcBef>
              </a:pPr>
              <a:t>37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13663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5A850-F701-459B-8A1C-44A15F50C5C0}" type="slidenum">
              <a:rPr lang="nl-NL" altLang="en-US"/>
              <a:pPr>
                <a:spcBef>
                  <a:spcPct val="0"/>
                </a:spcBef>
              </a:pPr>
              <a:t>38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91143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AC5C7-9C00-48CD-9ACF-568F0F2CAEA2}" type="slidenum">
              <a:rPr lang="nl-NL" altLang="en-US"/>
              <a:pPr>
                <a:spcBef>
                  <a:spcPct val="0"/>
                </a:spcBef>
              </a:pPr>
              <a:t>39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89960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09A06-102C-4296-835A-68850F99C70A}" type="slidenum">
              <a:rPr lang="nl-NL" altLang="en-US"/>
              <a:pPr>
                <a:spcBef>
                  <a:spcPct val="0"/>
                </a:spcBef>
              </a:pPr>
              <a:t>40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59225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8598B6-BE26-47C9-B7DB-FD9438C4170C}" type="slidenum">
              <a:rPr lang="nl-NL" altLang="en-US"/>
              <a:pPr>
                <a:spcBef>
                  <a:spcPct val="0"/>
                </a:spcBef>
              </a:pPr>
              <a:t>41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09996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D8156C-41E0-42A3-B9BB-588E04B6E2DC}" type="slidenum">
              <a:rPr lang="nl-NL" altLang="en-US"/>
              <a:pPr>
                <a:spcBef>
                  <a:spcPct val="0"/>
                </a:spcBef>
              </a:pPr>
              <a:t>42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13093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976CF5-CE87-491C-B976-030BD1C4577F}" type="slidenum">
              <a:rPr lang="nl-NL" altLang="en-US"/>
              <a:pPr>
                <a:spcBef>
                  <a:spcPct val="0"/>
                </a:spcBef>
              </a:pPr>
              <a:t>43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52320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DCADEF-16B5-4C19-A5E2-1F2E3C3D3414}" type="slidenum">
              <a:rPr lang="nl-NL" altLang="en-US"/>
              <a:pPr>
                <a:spcBef>
                  <a:spcPct val="0"/>
                </a:spcBef>
              </a:pPr>
              <a:t>44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10632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D283B-4BB2-4016-9D29-166B78170407}" type="slidenum">
              <a:rPr lang="nl-NL" altLang="en-US"/>
              <a:pPr>
                <a:spcBef>
                  <a:spcPct val="0"/>
                </a:spcBef>
              </a:pPr>
              <a:t>45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15969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47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F31E4C-2913-4DD9-819C-72B1D6FC6C30}" type="slidenum">
              <a:rPr lang="nl-NL" altLang="en-US"/>
              <a:pPr>
                <a:spcBef>
                  <a:spcPct val="0"/>
                </a:spcBef>
              </a:pPr>
              <a:t>46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2018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AE1516-1AE2-4431-BD48-69B44D8A4F66}" type="slidenum">
              <a:rPr lang="nl-NL" altLang="en-US"/>
              <a:pPr>
                <a:spcBef>
                  <a:spcPct val="0"/>
                </a:spcBef>
              </a:pPr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37437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68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54575A-C3C0-4468-8DC0-29A804A1E2F8}" type="slidenum">
              <a:rPr lang="nl-NL" altLang="en-US"/>
              <a:pPr>
                <a:spcBef>
                  <a:spcPct val="0"/>
                </a:spcBef>
              </a:pPr>
              <a:t>47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94115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061967-C59E-4D16-9D36-1F4491ED8615}" type="slidenum">
              <a:rPr lang="nl-NL" altLang="en-US"/>
              <a:pPr>
                <a:spcBef>
                  <a:spcPct val="0"/>
                </a:spcBef>
              </a:pPr>
              <a:t>48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324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12FF5-97F9-404B-B453-34DA4C415AC3}" type="slidenum">
              <a:rPr lang="nl-NL" altLang="en-US"/>
              <a:pPr>
                <a:spcBef>
                  <a:spcPct val="0"/>
                </a:spcBef>
              </a:pPr>
              <a:t>49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76939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0DE8D-2A4B-402D-AD02-07DAF4F9095C}" type="slidenum">
              <a:rPr lang="nl-NL" altLang="en-US"/>
              <a:pPr>
                <a:spcBef>
                  <a:spcPct val="0"/>
                </a:spcBef>
              </a:pPr>
              <a:t>50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2385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09E024-8D3A-4F62-BF5A-D0EDCCAE25DE}" type="slidenum">
              <a:rPr lang="nl-NL" altLang="en-US"/>
              <a:pPr>
                <a:spcBef>
                  <a:spcPct val="0"/>
                </a:spcBef>
              </a:pPr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3620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4C2A64-F271-498A-9900-D42304D0B9D8}" type="slidenum">
              <a:rPr lang="nl-NL" altLang="en-US"/>
              <a:pPr>
                <a:spcBef>
                  <a:spcPct val="0"/>
                </a:spcBef>
              </a:pPr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0462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8E06CA-EFEF-48E3-95C9-120603D8A561}" type="slidenum">
              <a:rPr lang="nl-NL" altLang="en-US"/>
              <a:pPr>
                <a:spcBef>
                  <a:spcPct val="0"/>
                </a:spcBef>
              </a:pPr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9690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761C13-2BD9-4AED-B70A-EBB7F41C0225}" type="slidenum">
              <a:rPr lang="nl-NL" altLang="en-US"/>
              <a:pPr>
                <a:spcBef>
                  <a:spcPct val="0"/>
                </a:spcBef>
              </a:pPr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9419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6D32D8-F11C-48FA-AD45-E7DA43435F1E}" type="slidenum">
              <a:rPr lang="nl-NL" altLang="en-US"/>
              <a:pPr>
                <a:spcBef>
                  <a:spcPct val="0"/>
                </a:spcBef>
              </a:pPr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1117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3E1CC6-99EE-4F57-A613-6F9CE73D2294}" type="slidenum">
              <a:rPr lang="nl-NL" altLang="en-US"/>
              <a:pPr>
                <a:spcBef>
                  <a:spcPct val="0"/>
                </a:spcBef>
              </a:pPr>
              <a:t>26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5065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9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7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89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0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4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6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353111">
            <a:off x="-207433" y="334964"/>
            <a:ext cx="12473517" cy="78422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583267" y="1628776"/>
            <a:ext cx="102870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D1CD-4EB7-4E2E-9D5A-4B68C36BF09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4665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6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5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5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8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0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2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47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hersenen-en-alcohol-het-effect-van-alcohol-op-je-hersene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trimbos\dfs$\ocescan\Drive_E\anouk%20ukeg%20def_0.mpg" TargetMode="Externa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Pubers en alcohol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2711450" y="1628776"/>
            <a:ext cx="3816350" cy="4525963"/>
          </a:xfrm>
        </p:spPr>
        <p:txBody>
          <a:bodyPr/>
          <a:lstStyle/>
          <a:p>
            <a:pPr indent="-306000">
              <a:buNone/>
              <a:defRPr/>
            </a:pPr>
            <a:endParaRPr lang="nl-NL" altLang="en-US" b="1" dirty="0" smtClean="0"/>
          </a:p>
          <a:p>
            <a:pPr indent="-306000">
              <a:buNone/>
              <a:defRPr/>
            </a:pPr>
            <a:r>
              <a:rPr lang="nl-NL" altLang="en-US" b="1" dirty="0" smtClean="0"/>
              <a:t>Genotmiddelen</a:t>
            </a:r>
          </a:p>
          <a:p>
            <a:pPr indent="-306000">
              <a:buNone/>
              <a:defRPr/>
            </a:pPr>
            <a:endParaRPr lang="nl-NL" altLang="en-US" b="1" dirty="0" smtClean="0"/>
          </a:p>
          <a:p>
            <a:pPr indent="-306000">
              <a:buNone/>
              <a:defRPr/>
            </a:pPr>
            <a:r>
              <a:rPr lang="nl-NL" altLang="en-US" b="1" dirty="0" smtClean="0"/>
              <a:t>Les 5</a:t>
            </a:r>
          </a:p>
        </p:txBody>
      </p:sp>
      <p:sp>
        <p:nvSpPr>
          <p:cNvPr id="205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pic>
        <p:nvPicPr>
          <p:cNvPr id="10245" name="Picture 4" descr="Jongen onder bierg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576388"/>
            <a:ext cx="360045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8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Alcohol in je lichaam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vrouwen meer alcohol in bloed dan mannen?</a:t>
            </a:r>
          </a:p>
          <a:p>
            <a:endParaRPr lang="nl-NL" dirty="0"/>
          </a:p>
          <a:p>
            <a:r>
              <a:rPr lang="en-US" dirty="0" smtClean="0">
                <a:hlinkClick r:id="rId2"/>
              </a:rPr>
              <a:t>http://www.schooltv.nl/video/hersenen-en-alcohol-het-effect-van-alcohol-op-je-hersenen/</a:t>
            </a:r>
            <a:r>
              <a:rPr lang="en-US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Hoe lang duurt het voor een glas alcohol is afgebroken?</a:t>
            </a:r>
          </a:p>
          <a:p>
            <a:pPr lvl="1"/>
            <a:r>
              <a:rPr lang="nl-NL" dirty="0" smtClean="0"/>
              <a:t>Maakt het nog uit wat je drinkt? Hoe lang het duurt?</a:t>
            </a:r>
            <a:endParaRPr lang="en-US" dirty="0" smtClean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Presentatie alcohol en opvoeding  </a:t>
            </a:r>
            <a:r>
              <a:rPr lang="en-US" smtClean="0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0D33-A89F-4779-926A-E32025461FBB}" type="slidenum">
              <a:rPr lang="nl-NL" altLang="en-US" smtClean="0"/>
              <a:pPr>
                <a:defRPr/>
              </a:pPr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7940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 dirty="0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 dirty="0"/>
              <a:t>Alcoholgebruik remt de groei van de hersenen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 dirty="0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 dirty="0"/>
              <a:t>	</a:t>
            </a:r>
          </a:p>
          <a:p>
            <a:pPr marL="609600" indent="-609600">
              <a:spcBef>
                <a:spcPct val="0"/>
              </a:spcBef>
              <a:buFontTx/>
              <a:buChar char="•"/>
              <a:defRPr/>
            </a:pPr>
            <a:endParaRPr lang="nl-NL" altLang="en-US" sz="2400" dirty="0"/>
          </a:p>
          <a:p>
            <a:pPr marL="609600" indent="-609600">
              <a:buNone/>
              <a:defRPr/>
            </a:pPr>
            <a:endParaRPr lang="nl-NL" altLang="en-US" sz="2400" dirty="0"/>
          </a:p>
        </p:txBody>
      </p:sp>
      <p:sp>
        <p:nvSpPr>
          <p:cNvPr id="1741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2119112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cs typeface="Trebuchet MS" panose="020B0603020202020204" pitchFamily="34" charset="0"/>
            </a:endParaRP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WAAR</a:t>
            </a:r>
          </a:p>
        </p:txBody>
      </p:sp>
      <p:sp>
        <p:nvSpPr>
          <p:cNvPr id="18436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8CD87E3-5BCA-44C2-9640-AF2DDB7E0A4F}" type="slidenum">
              <a:rPr lang="nl-NL" altLang="en-US" sz="1400">
                <a:solidFill>
                  <a:schemeClr val="tx1"/>
                </a:solidFill>
              </a:rPr>
              <a:pPr eaLnBrk="1" hangingPunct="1">
                <a:defRPr/>
              </a:pPr>
              <a:t>12</a:t>
            </a:fld>
            <a:endParaRPr lang="nl-NL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2711450" y="1484314"/>
            <a:ext cx="3024188" cy="4670425"/>
          </a:xfrm>
        </p:spPr>
        <p:txBody>
          <a:bodyPr/>
          <a:lstStyle/>
          <a:p>
            <a:pPr indent="-306000" algn="ctr">
              <a:buNone/>
              <a:defRPr/>
            </a:pPr>
            <a:r>
              <a:rPr lang="nl-NL" altLang="en-US" sz="1400"/>
              <a:t>15-jarige jongen</a:t>
            </a:r>
          </a:p>
          <a:p>
            <a:pPr indent="-306000" algn="ctr">
              <a:buNone/>
              <a:defRPr/>
            </a:pPr>
            <a:r>
              <a:rPr lang="nl-NL" altLang="en-US" sz="1400" i="1"/>
              <a:t>‘Drinkt niet’</a:t>
            </a:r>
          </a:p>
        </p:txBody>
      </p:sp>
      <p:sp>
        <p:nvSpPr>
          <p:cNvPr id="19458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grpSp>
        <p:nvGrpSpPr>
          <p:cNvPr id="45061" name="Group 4"/>
          <p:cNvGrpSpPr>
            <a:grpSpLocks noChangeAspect="1"/>
          </p:cNvGrpSpPr>
          <p:nvPr/>
        </p:nvGrpSpPr>
        <p:grpSpPr bwMode="auto">
          <a:xfrm>
            <a:off x="2855914" y="2420938"/>
            <a:ext cx="5761037" cy="3384550"/>
            <a:chOff x="1425" y="1425"/>
            <a:chExt cx="14580" cy="8541"/>
          </a:xfrm>
        </p:grpSpPr>
        <p:pic>
          <p:nvPicPr>
            <p:cNvPr id="45064" name="Picture 5" descr="15yo nondrinker ma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1425"/>
              <a:ext cx="7200" cy="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6" descr="15yo heavy drinker ma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" y="1425"/>
              <a:ext cx="7200" cy="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735638" y="1484313"/>
            <a:ext cx="288131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en-US" sz="1400">
                <a:solidFill>
                  <a:schemeClr val="tx1"/>
                </a:solidFill>
              </a:rPr>
              <a:t>15-jarige jongen</a:t>
            </a:r>
          </a:p>
          <a:p>
            <a:pPr algn="ctr" eaLnBrk="1" hangingPunct="1">
              <a:spcBef>
                <a:spcPct val="50000"/>
              </a:spcBef>
            </a:pPr>
            <a:r>
              <a:rPr lang="nl-NL" altLang="en-US" sz="1400" i="1">
                <a:solidFill>
                  <a:schemeClr val="tx1"/>
                </a:solidFill>
              </a:rPr>
              <a:t>‘Drinkt veel, vaak en is jong begonnen’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2855914" y="5876926"/>
            <a:ext cx="3455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800">
                <a:solidFill>
                  <a:schemeClr val="tx1"/>
                </a:solidFill>
              </a:rPr>
              <a:t>Dr. Susan Tapert, University of California, San Diego</a:t>
            </a:r>
          </a:p>
        </p:txBody>
      </p:sp>
    </p:spTree>
    <p:extLst>
      <p:ext uri="{BB962C8B-B14F-4D97-AF65-F5344CB8AC3E}">
        <p14:creationId xmlns:p14="http://schemas.microsoft.com/office/powerpoint/2010/main" val="119240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Effecten van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Expert methode</a:t>
            </a:r>
          </a:p>
          <a:p>
            <a:pPr marL="792163" lvl="1" indent="-342900">
              <a:buFont typeface="+mj-lt"/>
              <a:buAutoNum type="arabicPeriod"/>
            </a:pPr>
            <a:r>
              <a:rPr lang="nl-NL" dirty="0" smtClean="0"/>
              <a:t>2.9.2 (jongeren en </a:t>
            </a:r>
            <a:r>
              <a:rPr lang="nl-NL" dirty="0" err="1" smtClean="0"/>
              <a:t>binge</a:t>
            </a:r>
            <a:r>
              <a:rPr lang="nl-NL" dirty="0" smtClean="0"/>
              <a:t> drinken)</a:t>
            </a:r>
          </a:p>
          <a:p>
            <a:pPr marL="792163" lvl="1" indent="-342900">
              <a:buFont typeface="+mj-lt"/>
              <a:buAutoNum type="arabicPeriod"/>
            </a:pPr>
            <a:r>
              <a:rPr lang="nl-NL" dirty="0" smtClean="0"/>
              <a:t>2.9.2 (excessief drinken)</a:t>
            </a:r>
          </a:p>
          <a:p>
            <a:pPr marL="792163" lvl="1" indent="-342900">
              <a:buFont typeface="+mj-lt"/>
              <a:buAutoNum type="arabicPeriod"/>
            </a:pPr>
            <a:r>
              <a:rPr lang="nl-NL" dirty="0" smtClean="0"/>
              <a:t>2.9.3</a:t>
            </a:r>
          </a:p>
          <a:p>
            <a:pPr marL="792163" lvl="1" indent="-342900">
              <a:buFont typeface="+mj-lt"/>
              <a:buAutoNum type="arabicPeriod"/>
            </a:pPr>
            <a:r>
              <a:rPr lang="nl-NL" dirty="0" smtClean="0"/>
              <a:t>2.9.7</a:t>
            </a:r>
          </a:p>
          <a:p>
            <a:pPr marL="415925" indent="-342900"/>
            <a:r>
              <a:rPr lang="nl-NL" dirty="0" smtClean="0"/>
              <a:t>Kort samenvatten wat jullie gelezen hebben, daarna moet iedereen het kunnen uitleggen aan een ander groepje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Presentatie alcohol en opvoeding  </a:t>
            </a:r>
            <a:r>
              <a:rPr lang="en-US" smtClean="0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0D33-A89F-4779-926A-E32025461FBB}" type="slidenum">
              <a:rPr lang="nl-NL" altLang="en-US" smtClean="0"/>
              <a:pPr>
                <a:defRPr/>
              </a:pPr>
              <a:t>14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7375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Opname van drugs in het lichaam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 een beetje biologie</a:t>
            </a:r>
          </a:p>
          <a:p>
            <a:pPr lvl="1"/>
            <a:r>
              <a:rPr lang="nl-NL" dirty="0"/>
              <a:t>Grote bloedsomloop</a:t>
            </a:r>
          </a:p>
          <a:p>
            <a:pPr lvl="1"/>
            <a:r>
              <a:rPr lang="nl-NL" dirty="0"/>
              <a:t>Kleine bloedsomloop</a:t>
            </a:r>
          </a:p>
          <a:p>
            <a:pPr lvl="1"/>
            <a:r>
              <a:rPr lang="nl-NL" dirty="0"/>
              <a:t>Bloed-</a:t>
            </a:r>
            <a:r>
              <a:rPr lang="nl-NL" dirty="0" err="1"/>
              <a:t>hersenbarriere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2050" name="Picture 2" descr="Afbeeldingsresultaat voor bloed hersenbarriè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663825"/>
            <a:ext cx="47625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neurotransmitters ken je?</a:t>
            </a:r>
          </a:p>
        </p:txBody>
      </p:sp>
      <p:pic>
        <p:nvPicPr>
          <p:cNvPr id="4098" name="Picture 2" descr="http://neurokids.nl/uploads/pics/synapse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77" y="1306480"/>
            <a:ext cx="4691354" cy="52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Presentatie alcohol en opvoeding  </a:t>
            </a:r>
            <a:r>
              <a:rPr lang="en-US" smtClean="0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0D33-A89F-4779-926A-E32025461FBB}" type="slidenum">
              <a:rPr lang="nl-NL" altLang="en-US" smtClean="0"/>
              <a:pPr>
                <a:defRPr/>
              </a:pPr>
              <a:t>17</a:t>
            </a:fld>
            <a:endParaRPr lang="nl-NL" altLang="en-US"/>
          </a:p>
        </p:txBody>
      </p:sp>
      <p:pic>
        <p:nvPicPr>
          <p:cNvPr id="6" name="Picture 4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7" y="180765"/>
            <a:ext cx="11198046" cy="65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81000" y="3495461"/>
            <a:ext cx="3200400" cy="3043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269445"/>
            <a:ext cx="3200400" cy="3043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3495460"/>
            <a:ext cx="3200400" cy="3043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Onthoudingsverschijnselen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Analysevragen maken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Maak eerst alleen de vragen, kom je er niet uit dan kan je een buur vragen. 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Daarna samen bespreken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1A162-3083-4CE6-A575-A68ADA4C972F}" type="slidenum">
              <a:rPr lang="nl-NL" altLang="en-US"/>
              <a:pPr>
                <a:defRPr/>
              </a:pPr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620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6"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/>
              <a:t>	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buNone/>
              <a:defRPr/>
            </a:pPr>
            <a:endParaRPr lang="nl-NL" altLang="en-US" sz="2400"/>
          </a:p>
        </p:txBody>
      </p:sp>
      <p:sp>
        <p:nvSpPr>
          <p:cNvPr id="307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pic>
        <p:nvPicPr>
          <p:cNvPr id="12293" name="Picture 7" descr="alcohol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73238"/>
            <a:ext cx="76200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9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Discussie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Schrijf eerst 3 voorargumenten en 3 tegenargumenten op.</a:t>
            </a:r>
          </a:p>
          <a:p>
            <a:pPr marL="720000" lvl="1" indent="-270000">
              <a:buFont typeface="Wingdings 2" charset="2"/>
              <a:buChar char=""/>
              <a:defRPr/>
            </a:pPr>
            <a:r>
              <a:rPr lang="nl-NL" dirty="0" smtClean="0"/>
              <a:t>5 minuten in stilte</a:t>
            </a:r>
            <a:endParaRPr lang="nl-NL" dirty="0"/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Deel met je buurvrouw wat je hebt opgeschreven</a:t>
            </a:r>
          </a:p>
          <a:p>
            <a:pPr marL="720000" lvl="1" indent="-270000">
              <a:buFont typeface="Wingdings 2" charset="2"/>
              <a:buChar char=""/>
              <a:defRPr/>
            </a:pPr>
            <a:r>
              <a:rPr lang="nl-NL" dirty="0" smtClean="0"/>
              <a:t>5 minuten overleggen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Discussie over het onderwerp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Presentatie alcohol en opvoeding  </a:t>
            </a:r>
            <a:r>
              <a:rPr lang="en-US" dirty="0">
                <a:cs typeface="Arial" charset="0"/>
              </a:rPr>
              <a:t>© </a:t>
            </a:r>
            <a:r>
              <a:rPr lang="en-US" dirty="0" err="1">
                <a:cs typeface="Arial" charset="0"/>
              </a:rPr>
              <a:t>Trimbos-instituut</a:t>
            </a:r>
            <a:endParaRPr lang="en-US" dirty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7C73E-3089-415E-B579-0F80F1A1999F}" type="slidenum">
              <a:rPr lang="nl-NL" altLang="en-US"/>
              <a:pPr>
                <a:defRPr/>
              </a:pPr>
              <a:t>20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834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>
                <a:ea typeface="+mj-ea"/>
              </a:rPr>
              <a:t>Leeftijdsgrens moet van 16 naar 18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EC623-F660-45AF-8120-E0E5ED39F918}" type="slidenum">
              <a:rPr lang="nl-NL" altLang="en-US"/>
              <a:pPr>
                <a:defRPr/>
              </a:pPr>
              <a:t>21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674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>
                <a:ea typeface="+mj-ea"/>
              </a:rPr>
              <a:t>Alcohol moet verboden worden in pretparken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C6B18-EE54-4006-89D8-264D7B85880F}" type="slidenum">
              <a:rPr lang="nl-NL" altLang="en-US"/>
              <a:pPr>
                <a:defRPr/>
              </a:pPr>
              <a:t>22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7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>
                <a:ea typeface="+mj-ea"/>
              </a:rPr>
              <a:t>Het is je eigen schuld als je verslaafd raakt aan alcohol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2BAF2-20CD-491E-9D93-908E7617DD05}" type="slidenum">
              <a:rPr lang="nl-NL" altLang="en-US"/>
              <a:pPr>
                <a:defRPr/>
              </a:pPr>
              <a:t>23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874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>
                <a:ea typeface="+mj-ea"/>
              </a:rPr>
              <a:t>Alcohol grens zou verhoogd moeten worden naar 21 jaar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4E973-7DB9-4A16-B07D-4C68274CFDBF}" type="slidenum">
              <a:rPr lang="nl-NL" altLang="en-US"/>
              <a:pPr>
                <a:defRPr/>
              </a:pPr>
              <a:t>24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32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dirty="0" err="1" smtClean="0">
                <a:ea typeface="+mj-ea"/>
              </a:rPr>
              <a:t>Kahoot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257F7-AC4E-455A-8C67-900531E64979}" type="slidenum">
              <a:rPr lang="nl-NL" altLang="en-US"/>
              <a:pPr>
                <a:defRPr/>
              </a:pPr>
              <a:t>25</a:t>
            </a:fld>
            <a:endParaRPr lang="nl-NL" altLang="en-US"/>
          </a:p>
        </p:txBody>
      </p:sp>
      <p:pic>
        <p:nvPicPr>
          <p:cNvPr id="952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531814"/>
            <a:ext cx="66960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mtClean="0"/>
          </a:p>
          <a:p>
            <a:pPr marL="1371600" lvl="2" indent="-457200">
              <a:spcBef>
                <a:spcPct val="0"/>
              </a:spcBef>
              <a:buFontTx/>
              <a:buAutoNum type="arabicPeriod"/>
              <a:defRPr/>
            </a:pPr>
            <a:r>
              <a:rPr lang="nl-NL" altLang="en-US" smtClean="0"/>
              <a:t>20% van de jongeren van 14 jaar drinkt regelmatig alcohol</a:t>
            </a:r>
          </a:p>
          <a:p>
            <a:pPr marL="1371600" lvl="2" indent="-457200">
              <a:spcBef>
                <a:spcPct val="0"/>
              </a:spcBef>
              <a:buFontTx/>
              <a:buAutoNum type="arabicPeriod"/>
              <a:defRPr/>
            </a:pPr>
            <a:endParaRPr lang="nl-NL" altLang="en-US" smtClean="0"/>
          </a:p>
          <a:p>
            <a:pPr marL="1371600" lvl="2" indent="-457200">
              <a:spcBef>
                <a:spcPct val="0"/>
              </a:spcBef>
              <a:buNone/>
              <a:defRPr/>
            </a:pPr>
            <a:r>
              <a:rPr lang="nl-NL" altLang="en-US" smtClean="0"/>
              <a:t>	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mtClean="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mtClean="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mtClean="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mtClean="0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1400"/>
              <a:t>Bron: Peilstation - onderzoek Trimbos-instituut 2007</a:t>
            </a:r>
          </a:p>
          <a:p>
            <a:pPr marL="609600" indent="-609600">
              <a:buNone/>
              <a:defRPr/>
            </a:pPr>
            <a:endParaRPr lang="nl-NL" altLang="en-US" smtClean="0"/>
          </a:p>
        </p:txBody>
      </p:sp>
      <p:sp>
        <p:nvSpPr>
          <p:cNvPr id="4098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862635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cs typeface="Trebuchet MS" panose="020B0603020202020204" pitchFamily="34" charset="0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NIET WAAR</a:t>
            </a:r>
          </a:p>
        </p:txBody>
      </p:sp>
      <p:sp>
        <p:nvSpPr>
          <p:cNvPr id="512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2FB653D-E1B1-4265-B5DD-5EF35BFA87B7}" type="slidenum">
              <a:rPr lang="nl-NL" altLang="en-US" sz="1400">
                <a:solidFill>
                  <a:schemeClr val="tx1"/>
                </a:solidFill>
              </a:rPr>
              <a:pPr eaLnBrk="1" hangingPunct="1">
                <a:defRPr/>
              </a:pPr>
              <a:t>27</a:t>
            </a:fld>
            <a:endParaRPr lang="nl-NL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/>
            </a:r>
            <a:br>
              <a:rPr lang="nl-NL" altLang="en-US" smtClean="0">
                <a:ea typeface="+mj-ea"/>
              </a:rPr>
            </a:br>
            <a:r>
              <a:rPr lang="nl-NL" altLang="en-US" smtClean="0">
                <a:ea typeface="+mj-ea"/>
              </a:rPr>
              <a:t>Cijfers van gebruik (2007)</a:t>
            </a:r>
            <a:br>
              <a:rPr lang="nl-NL" altLang="en-US" smtClean="0">
                <a:ea typeface="+mj-ea"/>
              </a:rPr>
            </a:br>
            <a:endParaRPr lang="nl-NL" altLang="en-US" smtClean="0">
              <a:ea typeface="+mj-ea"/>
            </a:endParaRPr>
          </a:p>
        </p:txBody>
      </p:sp>
      <p:sp>
        <p:nvSpPr>
          <p:cNvPr id="6146" name="Tijdelijke aanduiding voor voettekst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graphicFrame>
        <p:nvGraphicFramePr>
          <p:cNvPr id="324693" name="Group 85"/>
          <p:cNvGraphicFramePr>
            <a:graphicFrameLocks noGrp="1"/>
          </p:cNvGraphicFramePr>
          <p:nvPr/>
        </p:nvGraphicFramePr>
        <p:xfrm>
          <a:off x="2566988" y="1412876"/>
          <a:ext cx="7715250" cy="4614861"/>
        </p:xfrm>
        <a:graphic>
          <a:graphicData uri="http://schemas.openxmlformats.org/drawingml/2006/table">
            <a:tbl>
              <a:tblPr/>
              <a:tblGrid>
                <a:gridCol w="1285875"/>
                <a:gridCol w="1285875"/>
                <a:gridCol w="1285875"/>
                <a:gridCol w="1285875"/>
                <a:gridCol w="1285875"/>
                <a:gridCol w="1285875"/>
              </a:tblGrid>
              <a:tr h="5181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jaar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jaar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jaar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17-18 jaar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Ooit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Alcohol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Ooit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Cannabis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Ooit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Niet onderzocht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XTC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Ooit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Niet onderzocht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082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2.6 %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0" name="Text Box 78"/>
          <p:cNvSpPr txBox="1">
            <a:spLocks noChangeArrowheads="1"/>
          </p:cNvSpPr>
          <p:nvPr/>
        </p:nvSpPr>
        <p:spPr bwMode="auto">
          <a:xfrm>
            <a:off x="2566988" y="6165850"/>
            <a:ext cx="6265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1400">
                <a:solidFill>
                  <a:schemeClr val="tx1"/>
                </a:solidFill>
              </a:rPr>
              <a:t>Bron: Peilstation – onderzoek, Trimbos-instituut 2007</a:t>
            </a:r>
          </a:p>
        </p:txBody>
      </p:sp>
      <p:sp>
        <p:nvSpPr>
          <p:cNvPr id="18481" name="Text Box 86"/>
          <p:cNvSpPr txBox="1">
            <a:spLocks noChangeArrowheads="1"/>
          </p:cNvSpPr>
          <p:nvPr/>
        </p:nvSpPr>
        <p:spPr bwMode="auto">
          <a:xfrm>
            <a:off x="2647951" y="6275389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01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Hoeveel drinken jongeren?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2566988" y="1557338"/>
            <a:ext cx="7715250" cy="277812"/>
          </a:xfrm>
        </p:spPr>
        <p:txBody>
          <a:bodyPr wrap="none">
            <a:normAutofit fontScale="25000" lnSpcReduction="20000"/>
          </a:bodyPr>
          <a:lstStyle/>
          <a:p>
            <a:pPr indent="-306000">
              <a:buNone/>
              <a:defRPr/>
            </a:pPr>
            <a:r>
              <a:rPr lang="nl-NL" altLang="en-US" sz="2400"/>
              <a:t>70% van alle jongeren tussen 12 - 16 jaar heeft wel eens </a:t>
            </a:r>
          </a:p>
          <a:p>
            <a:pPr indent="-306000">
              <a:buNone/>
              <a:defRPr/>
            </a:pPr>
            <a:r>
              <a:rPr lang="nl-NL" altLang="en-US" sz="2400"/>
              <a:t>alcohol gedronken. Hoeveel drinken deze jongeren?</a:t>
            </a:r>
            <a:br>
              <a:rPr lang="nl-NL" altLang="en-US" sz="2400"/>
            </a:br>
            <a:endParaRPr lang="nl-NL" altLang="en-US" sz="2400"/>
          </a:p>
        </p:txBody>
      </p:sp>
      <p:sp>
        <p:nvSpPr>
          <p:cNvPr id="717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636838"/>
            <a:ext cx="53292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 flipV="1">
            <a:off x="3241675" y="6113464"/>
            <a:ext cx="364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32175" y="6015038"/>
            <a:ext cx="511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1400">
                <a:solidFill>
                  <a:schemeClr val="tx1"/>
                </a:solidFill>
              </a:rPr>
              <a:t>Bron: Peilstation – onderzoek, Trimbos-instituut 2007</a:t>
            </a:r>
          </a:p>
        </p:txBody>
      </p:sp>
    </p:spTree>
    <p:extLst>
      <p:ext uri="{BB962C8B-B14F-4D97-AF65-F5344CB8AC3E}">
        <p14:creationId xmlns:p14="http://schemas.microsoft.com/office/powerpoint/2010/main" val="140622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alcohol drink 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Martini – 80 ml</a:t>
            </a:r>
          </a:p>
          <a:p>
            <a:r>
              <a:rPr lang="nl-NL" dirty="0" smtClean="0"/>
              <a:t>Shotje tequila– 35 ml</a:t>
            </a:r>
          </a:p>
          <a:p>
            <a:r>
              <a:rPr lang="nl-NL" dirty="0" smtClean="0"/>
              <a:t>Glas rode wijn – 100 ml</a:t>
            </a:r>
          </a:p>
          <a:p>
            <a:r>
              <a:rPr lang="nl-NL" dirty="0" smtClean="0"/>
              <a:t>Biertje – 250 ml</a:t>
            </a:r>
          </a:p>
          <a:p>
            <a:r>
              <a:rPr lang="nl-NL" dirty="0" smtClean="0"/>
              <a:t>Oude jenever – 35 ml</a:t>
            </a:r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Presentatie alcohol en opvoeding  </a:t>
            </a:r>
            <a:r>
              <a:rPr lang="en-US" smtClean="0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0D33-A89F-4779-926A-E32025461FBB}" type="slidenum">
              <a:rPr lang="nl-NL" altLang="en-US" smtClean="0"/>
              <a:pPr>
                <a:defRPr/>
              </a:pPr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42480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AutoNum type="arabicPeriod" startAt="2"/>
              <a:defRPr/>
            </a:pPr>
            <a:r>
              <a:rPr lang="nl-NL" altLang="en-US"/>
              <a:t>In 2007 zijn er ongeveer 300 kinderen (gemiddelde leeftijd 14-15 jaar) in Nederland opgenomen in het ziekenhuis met een alcoholvergiftiging</a:t>
            </a:r>
          </a:p>
          <a:p>
            <a:pPr marL="609600" indent="-609600">
              <a:spcBef>
                <a:spcPct val="0"/>
              </a:spcBef>
              <a:buFontTx/>
              <a:buAutoNum type="arabicPeriod" startAt="2"/>
              <a:defRPr/>
            </a:pPr>
            <a:endParaRPr lang="nl-NL" altLang="en-US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/>
              <a:t>	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1200"/>
              <a:t>Bron: Dr. N. van der Lely in uitzending ‘Comazuipen’ november 2007 </a:t>
            </a:r>
          </a:p>
          <a:p>
            <a:pPr marL="609600" indent="-609600">
              <a:buNone/>
              <a:defRPr/>
            </a:pPr>
            <a:endParaRPr lang="nl-NL" altLang="en-US"/>
          </a:p>
        </p:txBody>
      </p:sp>
      <p:sp>
        <p:nvSpPr>
          <p:cNvPr id="819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3189509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cs typeface="Trebuchet MS" panose="020B0603020202020204" pitchFamily="34" charset="0"/>
            </a:endParaRP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WAAR</a:t>
            </a:r>
          </a:p>
        </p:txBody>
      </p:sp>
      <p:sp>
        <p:nvSpPr>
          <p:cNvPr id="922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35996FB-53EB-4047-93E4-01CF46C4ECC3}" type="slidenum">
              <a:rPr lang="nl-NL" altLang="en-US" sz="1400">
                <a:solidFill>
                  <a:schemeClr val="tx1"/>
                </a:solidFill>
              </a:rPr>
              <a:pPr eaLnBrk="1" hangingPunct="1">
                <a:defRPr/>
              </a:pPr>
              <a:t>31</a:t>
            </a:fld>
            <a:endParaRPr lang="nl-NL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Filmpje Anouk</a:t>
            </a:r>
          </a:p>
        </p:txBody>
      </p:sp>
      <p:pic>
        <p:nvPicPr>
          <p:cNvPr id="338948" name="anouk ukeg def_0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298825" y="1628775"/>
            <a:ext cx="5664200" cy="4248150"/>
          </a:xfrm>
        </p:spPr>
      </p:pic>
      <p:sp>
        <p:nvSpPr>
          <p:cNvPr id="10242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135188" y="5872163"/>
            <a:ext cx="6481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en-US" sz="1400">
              <a:solidFill>
                <a:schemeClr val="tx1"/>
              </a:solidFill>
            </a:endParaRPr>
          </a:p>
          <a:p>
            <a:pPr eaLnBrk="1" hangingPunct="1"/>
            <a:r>
              <a:rPr lang="nl-NL" altLang="en-US" sz="1400">
                <a:solidFill>
                  <a:schemeClr val="tx1"/>
                </a:solidFill>
              </a:rPr>
              <a:t>Bron: fragment uit aflevering ‘Alcohol: Hoezo Cool?’</a:t>
            </a:r>
          </a:p>
        </p:txBody>
      </p:sp>
    </p:spTree>
    <p:extLst>
      <p:ext uri="{BB962C8B-B14F-4D97-AF65-F5344CB8AC3E}">
        <p14:creationId xmlns:p14="http://schemas.microsoft.com/office/powerpoint/2010/main" val="122678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8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9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8948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buNone/>
              <a:defRPr/>
            </a:pPr>
            <a:endParaRPr lang="nl-NL" altLang="en-US" sz="2400"/>
          </a:p>
          <a:p>
            <a:pPr marL="609600" indent="-609600">
              <a:buNone/>
              <a:defRPr/>
            </a:pPr>
            <a:r>
              <a:rPr lang="nl-NL" altLang="en-US" sz="2400"/>
              <a:t>4.	Je lichaam doet een 1,5 uur over het verwerken van 1 glas bier</a:t>
            </a:r>
          </a:p>
          <a:p>
            <a:pPr marL="609600" indent="-609600">
              <a:buNone/>
              <a:defRPr/>
            </a:pPr>
            <a:endParaRPr lang="nl-NL" altLang="en-US" sz="2400"/>
          </a:p>
          <a:p>
            <a:pPr marL="609600" indent="-609600">
              <a:buNone/>
              <a:defRPr/>
            </a:pPr>
            <a:r>
              <a:rPr lang="nl-NL" altLang="en-US" sz="2400"/>
              <a:t>	</a:t>
            </a:r>
          </a:p>
        </p:txBody>
      </p:sp>
      <p:sp>
        <p:nvSpPr>
          <p:cNvPr id="14338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2262510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cs typeface="Trebuchet MS" panose="020B0603020202020204" pitchFamily="34" charset="0"/>
            </a:endParaRP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NIET WAAR</a:t>
            </a:r>
          </a:p>
        </p:txBody>
      </p:sp>
      <p:sp>
        <p:nvSpPr>
          <p:cNvPr id="1536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25EF277-5AA1-410B-8278-31D3F42FB77F}" type="slidenum">
              <a:rPr lang="nl-NL" altLang="en-US" sz="1400">
                <a:solidFill>
                  <a:schemeClr val="tx1"/>
                </a:solidFill>
              </a:rPr>
              <a:pPr eaLnBrk="1" hangingPunct="1">
                <a:defRPr/>
              </a:pPr>
              <a:t>34</a:t>
            </a:fld>
            <a:endParaRPr lang="nl-NL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buNone/>
              <a:defRPr/>
            </a:pPr>
            <a:endParaRPr lang="nl-NL" altLang="en-US" sz="2400"/>
          </a:p>
          <a:p>
            <a:pPr marL="609600" indent="-609600">
              <a:buNone/>
              <a:defRPr/>
            </a:pPr>
            <a:endParaRPr lang="nl-NL" altLang="en-US" sz="2400"/>
          </a:p>
          <a:p>
            <a:pPr marL="609600" indent="-609600">
              <a:buNone/>
              <a:defRPr/>
            </a:pPr>
            <a:endParaRPr lang="nl-NL" altLang="en-US" sz="2400"/>
          </a:p>
          <a:p>
            <a:pPr marL="609600" indent="-609600">
              <a:buNone/>
              <a:defRPr/>
            </a:pPr>
            <a:r>
              <a:rPr lang="nl-NL" altLang="en-US" sz="2400"/>
              <a:t>Filmfragment ‘Alcohol: Hoezo Cool’ </a:t>
            </a:r>
          </a:p>
          <a:p>
            <a:pPr marL="609600" indent="-609600">
              <a:buNone/>
              <a:defRPr/>
            </a:pPr>
            <a:endParaRPr lang="nl-NL" altLang="en-US" sz="2400"/>
          </a:p>
        </p:txBody>
      </p:sp>
      <p:sp>
        <p:nvSpPr>
          <p:cNvPr id="16386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130880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6"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/>
              <a:t>7.	Hoe jonger je begint met het drinken van alcohol, hoe groter de kans op een alcoholverslaving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/>
              <a:t>    	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/>
              <a:t>	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buNone/>
              <a:defRPr/>
            </a:pPr>
            <a:endParaRPr lang="nl-NL" altLang="en-US" sz="2400"/>
          </a:p>
        </p:txBody>
      </p:sp>
      <p:sp>
        <p:nvSpPr>
          <p:cNvPr id="2355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417362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cs typeface="Trebuchet MS" panose="020B0603020202020204" pitchFamily="34" charset="0"/>
            </a:endParaRP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endParaRPr lang="en-US" altLang="en-US" smtClean="0"/>
          </a:p>
        </p:txBody>
      </p:sp>
      <p:sp>
        <p:nvSpPr>
          <p:cNvPr id="2458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8AB5ABF-A952-4E3A-B9E9-F7B68D63E962}" type="slidenum">
              <a:rPr lang="nl-NL" altLang="en-US" sz="1400">
                <a:solidFill>
                  <a:schemeClr val="tx1"/>
                </a:solidFill>
              </a:rPr>
              <a:pPr eaLnBrk="1" hangingPunct="1">
                <a:defRPr/>
              </a:pPr>
              <a:t>37</a:t>
            </a:fld>
            <a:endParaRPr lang="nl-NL" altLang="en-US" sz="1400">
              <a:solidFill>
                <a:schemeClr val="tx1"/>
              </a:solidFill>
            </a:endParaRPr>
          </a:p>
        </p:txBody>
      </p:sp>
      <p:sp>
        <p:nvSpPr>
          <p:cNvPr id="55302" name="Rechthoek 5"/>
          <p:cNvSpPr>
            <a:spLocks noChangeArrowheads="1"/>
          </p:cNvSpPr>
          <p:nvPr/>
        </p:nvSpPr>
        <p:spPr bwMode="auto">
          <a:xfrm>
            <a:off x="5622925" y="3228975"/>
            <a:ext cx="94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/>
              <a:t>WAAR</a:t>
            </a:r>
          </a:p>
        </p:txBody>
      </p:sp>
    </p:spTree>
    <p:extLst>
      <p:ext uri="{BB962C8B-B14F-4D97-AF65-F5344CB8AC3E}">
        <p14:creationId xmlns:p14="http://schemas.microsoft.com/office/powerpoint/2010/main" val="24219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6"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FontTx/>
              <a:buAutoNum type="arabicPeriod" startAt="8"/>
              <a:defRPr/>
            </a:pPr>
            <a:r>
              <a:rPr lang="nl-NL" altLang="en-US" sz="2400"/>
              <a:t>De meeste jongeren beginnen met drank uit nieuwsgierigheid</a:t>
            </a:r>
          </a:p>
          <a:p>
            <a:pPr marL="609600" indent="-609600">
              <a:spcBef>
                <a:spcPct val="0"/>
              </a:spcBef>
              <a:buFontTx/>
              <a:buAutoNum type="arabicPeriod" startAt="8"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/>
              <a:t>	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/>
              <a:t>	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/>
          </a:p>
          <a:p>
            <a:pPr marL="609600" indent="-609600">
              <a:buNone/>
              <a:defRPr/>
            </a:pPr>
            <a:endParaRPr lang="nl-NL" altLang="en-US" sz="2400"/>
          </a:p>
        </p:txBody>
      </p:sp>
      <p:sp>
        <p:nvSpPr>
          <p:cNvPr id="25602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3397532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cs typeface="Trebuchet MS" panose="020B0603020202020204" pitchFamily="34" charset="0"/>
            </a:endParaRP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WAAR</a:t>
            </a:r>
          </a:p>
        </p:txBody>
      </p:sp>
      <p:sp>
        <p:nvSpPr>
          <p:cNvPr id="26628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7C1A21D-2C76-4FE3-B22A-809D16F7BA86}" type="slidenum">
              <a:rPr lang="nl-NL" altLang="en-US" sz="1400">
                <a:solidFill>
                  <a:schemeClr val="tx1"/>
                </a:solidFill>
              </a:rPr>
              <a:pPr eaLnBrk="1" hangingPunct="1">
                <a:defRPr/>
              </a:pPr>
              <a:t>39</a:t>
            </a:fld>
            <a:endParaRPr lang="nl-NL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Alcohol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Ethanol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(Zetmeel </a:t>
            </a:r>
            <a:r>
              <a:rPr lang="nl-NL" dirty="0" smtClean="0">
                <a:sym typeface="Wingdings" panose="05000000000000000000" pitchFamily="2" charset="2"/>
              </a:rPr>
              <a:t>) Suiker + Gist = Alcohol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>
                <a:sym typeface="Wingdings" panose="05000000000000000000" pitchFamily="2" charset="2"/>
              </a:rPr>
              <a:t>Hoe maak je alcohol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>
                <a:sym typeface="Wingdings" panose="05000000000000000000" pitchFamily="2" charset="2"/>
              </a:rPr>
              <a:t>Hoe </a:t>
            </a:r>
            <a:r>
              <a:rPr lang="nl-NL" dirty="0" smtClean="0">
                <a:sym typeface="Wingdings" panose="05000000000000000000" pitchFamily="2" charset="2"/>
              </a:rPr>
              <a:t>krijg je sterkte drank?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46C2D-D240-4044-AEFE-BDBD2208C5D9}" type="slidenum">
              <a:rPr lang="nl-NL" altLang="en-US"/>
              <a:pPr>
                <a:defRPr/>
              </a:pPr>
              <a:t>4</a:t>
            </a:fld>
            <a:endParaRPr lang="nl-NL" altLang="en-US"/>
          </a:p>
        </p:txBody>
      </p:sp>
      <p:pic>
        <p:nvPicPr>
          <p:cNvPr id="86023" name="Picture 7" descr="Afbeeldingsresultaat voor alcohol brouw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3104755"/>
            <a:ext cx="4281611" cy="28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60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Opvoeden van pubers</a:t>
            </a:r>
            <a:endParaRPr lang="en-US" altLang="en-US" smtClean="0">
              <a:ea typeface="+mj-ea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None/>
              <a:defRPr/>
            </a:pPr>
            <a:endParaRPr lang="nl-NL" altLang="en-US" smtClean="0"/>
          </a:p>
          <a:p>
            <a:pPr indent="-306000">
              <a:buNone/>
              <a:defRPr/>
            </a:pPr>
            <a:endParaRPr lang="nl-NL" altLang="en-US" smtClean="0"/>
          </a:p>
          <a:p>
            <a:pPr indent="-306000">
              <a:buNone/>
              <a:defRPr/>
            </a:pPr>
            <a:endParaRPr lang="nl-NL" altLang="en-US" smtClean="0"/>
          </a:p>
          <a:p>
            <a:pPr indent="-306000">
              <a:buNone/>
              <a:defRPr/>
            </a:pPr>
            <a:r>
              <a:rPr lang="nl-NL" altLang="en-US" smtClean="0"/>
              <a:t>Motieven om alcohol te drinken</a:t>
            </a:r>
          </a:p>
          <a:p>
            <a:pPr indent="-306000">
              <a:buNone/>
              <a:defRPr/>
            </a:pPr>
            <a:endParaRPr lang="en-US" altLang="en-US" smtClean="0"/>
          </a:p>
        </p:txBody>
      </p:sp>
      <p:sp>
        <p:nvSpPr>
          <p:cNvPr id="2765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295772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Kenmerken van de puberteit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nl-NL" altLang="en-US" smtClean="0"/>
              <a:t>Pubers veranderen fysiek, maar ook in houding, gedrag en interesses</a:t>
            </a:r>
          </a:p>
          <a:p>
            <a:pPr indent="-306000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nl-NL" altLang="en-US" smtClean="0"/>
              <a:t>Een puber wil vaak meer zelfstandigheid en nieuwe dingen uitproberen</a:t>
            </a:r>
          </a:p>
          <a:p>
            <a:pPr indent="-306000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nl-NL" altLang="en-US" smtClean="0"/>
              <a:t>Vaak wisselende stemming en gevoelens van onzekerheid</a:t>
            </a:r>
          </a:p>
          <a:p>
            <a:pPr indent="-306000">
              <a:lnSpc>
                <a:spcPct val="80000"/>
              </a:lnSpc>
              <a:buNone/>
              <a:defRPr/>
            </a:pPr>
            <a:endParaRPr lang="nl-NL" altLang="en-US" smtClean="0"/>
          </a:p>
          <a:p>
            <a:pPr indent="-306000">
              <a:lnSpc>
                <a:spcPct val="80000"/>
              </a:lnSpc>
              <a:buNone/>
              <a:defRPr/>
            </a:pPr>
            <a:r>
              <a:rPr lang="nl-NL" altLang="en-US" b="1" smtClean="0"/>
              <a:t>Communicatie tussen ouders </a:t>
            </a:r>
          </a:p>
          <a:p>
            <a:pPr indent="-306000">
              <a:lnSpc>
                <a:spcPct val="80000"/>
              </a:lnSpc>
              <a:buNone/>
              <a:defRPr/>
            </a:pPr>
            <a:r>
              <a:rPr lang="nl-NL" altLang="en-US" b="1" smtClean="0"/>
              <a:t>en puber verandert !</a:t>
            </a:r>
          </a:p>
        </p:txBody>
      </p:sp>
      <p:sp>
        <p:nvSpPr>
          <p:cNvPr id="2867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65612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Wat is positief opvoeden?</a:t>
            </a:r>
            <a:r>
              <a:rPr lang="nl-NL" altLang="en-US" sz="3600"/>
              <a:t>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Voor een veilige en stimulerende omgeving zorgen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Een positieve leeromgeving creëren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Aansprekende discipline gebruiken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Realistische verwachtingen hebben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Goed voor jezelf als ouder zorgen</a:t>
            </a:r>
          </a:p>
          <a:p>
            <a:pPr indent="-306000">
              <a:buNone/>
              <a:defRPr/>
            </a:pPr>
            <a:endParaRPr lang="nl-NL" altLang="en-US" smtClean="0"/>
          </a:p>
        </p:txBody>
      </p:sp>
      <p:sp>
        <p:nvSpPr>
          <p:cNvPr id="29698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200041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 rot="21353111">
            <a:off x="1539875" y="334964"/>
            <a:ext cx="9355138" cy="784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z="2800"/>
              <a:t>Welke factoren beïnvloeden</a:t>
            </a:r>
            <a:br>
              <a:rPr lang="nl-NL" altLang="en-US" sz="2800"/>
            </a:br>
            <a:r>
              <a:rPr lang="nl-NL" altLang="en-US" sz="2800"/>
              <a:t> het gedrag van pubers?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None/>
              <a:defRPr/>
            </a:pPr>
            <a:endParaRPr lang="nl-NL" altLang="en-US" smtClean="0"/>
          </a:p>
          <a:p>
            <a:pPr indent="-306000">
              <a:buNone/>
              <a:defRPr/>
            </a:pPr>
            <a:endParaRPr lang="nl-NL" altLang="en-US" smtClean="0"/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Genetische aanleg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Gezinsomgeving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Invloeden buitenshuis</a:t>
            </a:r>
          </a:p>
          <a:p>
            <a:pPr indent="-306000">
              <a:buNone/>
              <a:defRPr/>
            </a:pPr>
            <a:endParaRPr lang="nl-NL" altLang="en-US" smtClean="0"/>
          </a:p>
          <a:p>
            <a:pPr indent="-306000" algn="ctr">
              <a:buNone/>
              <a:defRPr/>
            </a:pPr>
            <a:endParaRPr lang="nl-NL" altLang="en-US" b="1" smtClean="0"/>
          </a:p>
        </p:txBody>
      </p:sp>
      <p:sp>
        <p:nvSpPr>
          <p:cNvPr id="30722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70222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voettekst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69635" name="Oval 2"/>
          <p:cNvSpPr>
            <a:spLocks noChangeArrowheads="1"/>
          </p:cNvSpPr>
          <p:nvPr/>
        </p:nvSpPr>
        <p:spPr bwMode="auto">
          <a:xfrm>
            <a:off x="2640014" y="765175"/>
            <a:ext cx="7113587" cy="510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6" name="Oval 3"/>
          <p:cNvSpPr>
            <a:spLocks noChangeArrowheads="1"/>
          </p:cNvSpPr>
          <p:nvPr/>
        </p:nvSpPr>
        <p:spPr bwMode="auto">
          <a:xfrm>
            <a:off x="3779839" y="1447800"/>
            <a:ext cx="4922837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7" name="Oval 4"/>
          <p:cNvSpPr>
            <a:spLocks noChangeArrowheads="1"/>
          </p:cNvSpPr>
          <p:nvPr/>
        </p:nvSpPr>
        <p:spPr bwMode="auto">
          <a:xfrm>
            <a:off x="4341813" y="2133600"/>
            <a:ext cx="3587750" cy="2286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8" name="Oval 5"/>
          <p:cNvSpPr>
            <a:spLocks noChangeArrowheads="1"/>
          </p:cNvSpPr>
          <p:nvPr/>
        </p:nvSpPr>
        <p:spPr bwMode="auto">
          <a:xfrm>
            <a:off x="5322888" y="2819400"/>
            <a:ext cx="1617662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5768976" y="3062288"/>
            <a:ext cx="974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Puber</a:t>
            </a: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4341814" y="3048001"/>
            <a:ext cx="890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School</a:t>
            </a:r>
          </a:p>
        </p:txBody>
      </p:sp>
      <p:sp>
        <p:nvSpPr>
          <p:cNvPr id="69641" name="Text Box 8"/>
          <p:cNvSpPr txBox="1">
            <a:spLocks noChangeArrowheads="1"/>
          </p:cNvSpPr>
          <p:nvPr/>
        </p:nvSpPr>
        <p:spPr bwMode="auto">
          <a:xfrm>
            <a:off x="5678489" y="3824288"/>
            <a:ext cx="1265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Vrienden</a:t>
            </a:r>
          </a:p>
        </p:txBody>
      </p:sp>
      <p:sp>
        <p:nvSpPr>
          <p:cNvPr id="69642" name="Text Box 9"/>
          <p:cNvSpPr txBox="1">
            <a:spLocks noChangeArrowheads="1"/>
          </p:cNvSpPr>
          <p:nvPr/>
        </p:nvSpPr>
        <p:spPr bwMode="auto">
          <a:xfrm>
            <a:off x="5748339" y="2362201"/>
            <a:ext cx="126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Thuis</a:t>
            </a:r>
          </a:p>
        </p:txBody>
      </p:sp>
      <p:sp>
        <p:nvSpPr>
          <p:cNvPr id="69643" name="Text Box 10"/>
          <p:cNvSpPr txBox="1">
            <a:spLocks noChangeArrowheads="1"/>
          </p:cNvSpPr>
          <p:nvPr/>
        </p:nvSpPr>
        <p:spPr bwMode="auto">
          <a:xfrm>
            <a:off x="5748339" y="1524001"/>
            <a:ext cx="126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Buurt</a:t>
            </a:r>
          </a:p>
        </p:txBody>
      </p:sp>
      <p:sp>
        <p:nvSpPr>
          <p:cNvPr id="69644" name="Text Box 11"/>
          <p:cNvSpPr txBox="1">
            <a:spLocks noChangeArrowheads="1"/>
          </p:cNvSpPr>
          <p:nvPr/>
        </p:nvSpPr>
        <p:spPr bwMode="auto">
          <a:xfrm>
            <a:off x="5748339" y="4510088"/>
            <a:ext cx="1266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69645" name="Text Box 12"/>
          <p:cNvSpPr txBox="1">
            <a:spLocks noChangeArrowheads="1"/>
          </p:cNvSpPr>
          <p:nvPr/>
        </p:nvSpPr>
        <p:spPr bwMode="auto">
          <a:xfrm>
            <a:off x="7896226" y="2997201"/>
            <a:ext cx="849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Stad</a:t>
            </a:r>
          </a:p>
        </p:txBody>
      </p:sp>
      <p:sp>
        <p:nvSpPr>
          <p:cNvPr id="69646" name="Text Box 13"/>
          <p:cNvSpPr txBox="1">
            <a:spLocks noChangeArrowheads="1"/>
          </p:cNvSpPr>
          <p:nvPr/>
        </p:nvSpPr>
        <p:spPr bwMode="auto">
          <a:xfrm>
            <a:off x="5748339" y="5272088"/>
            <a:ext cx="1266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Politiek</a:t>
            </a:r>
          </a:p>
        </p:txBody>
      </p:sp>
      <p:sp>
        <p:nvSpPr>
          <p:cNvPr id="69647" name="Text Box 14"/>
          <p:cNvSpPr txBox="1">
            <a:spLocks noChangeArrowheads="1"/>
          </p:cNvSpPr>
          <p:nvPr/>
        </p:nvSpPr>
        <p:spPr bwMode="auto">
          <a:xfrm>
            <a:off x="5748339" y="990601"/>
            <a:ext cx="126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Economie</a:t>
            </a:r>
          </a:p>
        </p:txBody>
      </p:sp>
      <p:sp>
        <p:nvSpPr>
          <p:cNvPr id="69648" name="Text Box 15"/>
          <p:cNvSpPr txBox="1">
            <a:spLocks noChangeArrowheads="1"/>
          </p:cNvSpPr>
          <p:nvPr/>
        </p:nvSpPr>
        <p:spPr bwMode="auto">
          <a:xfrm>
            <a:off x="2782889" y="3068638"/>
            <a:ext cx="992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Media</a:t>
            </a:r>
          </a:p>
        </p:txBody>
      </p:sp>
      <p:sp>
        <p:nvSpPr>
          <p:cNvPr id="69649" name="Text Box 16"/>
          <p:cNvSpPr txBox="1">
            <a:spLocks noChangeArrowheads="1"/>
          </p:cNvSpPr>
          <p:nvPr/>
        </p:nvSpPr>
        <p:spPr bwMode="auto">
          <a:xfrm>
            <a:off x="8702676" y="2971801"/>
            <a:ext cx="1065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>
                <a:solidFill>
                  <a:schemeClr val="tx1"/>
                </a:solidFill>
              </a:rPr>
              <a:t>Cultuur</a:t>
            </a:r>
          </a:p>
        </p:txBody>
      </p:sp>
    </p:spTree>
    <p:extLst>
      <p:ext uri="{BB962C8B-B14F-4D97-AF65-F5344CB8AC3E}">
        <p14:creationId xmlns:p14="http://schemas.microsoft.com/office/powerpoint/2010/main" val="40734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Invloed ouders</a:t>
            </a:r>
            <a:endParaRPr lang="en-US" altLang="en-US" smtClean="0">
              <a:ea typeface="+mj-ea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>
            <a:normAutofit/>
          </a:bodyPr>
          <a:lstStyle/>
          <a:p>
            <a:pPr indent="-306000">
              <a:buNone/>
              <a:defRPr/>
            </a:pPr>
            <a:endParaRPr lang="nl-NL" altLang="en-US" sz="2400"/>
          </a:p>
          <a:p>
            <a:pPr indent="-306000">
              <a:buNone/>
              <a:defRPr/>
            </a:pPr>
            <a:r>
              <a:rPr lang="nl-NL" altLang="en-US" sz="2400"/>
              <a:t>Houding ouders heeft invloed op drinkgedrag van kind</a:t>
            </a:r>
          </a:p>
          <a:p>
            <a:pPr indent="-306000">
              <a:buFont typeface="Wingdings" panose="05000000000000000000" pitchFamily="2" charset="2"/>
              <a:buChar char="q"/>
              <a:defRPr/>
            </a:pPr>
            <a:endParaRPr lang="nl-NL" altLang="en-US" sz="2400"/>
          </a:p>
          <a:p>
            <a:pPr indent="-306000">
              <a:buFont typeface="Wingdings" panose="05000000000000000000" pitchFamily="2" charset="2"/>
              <a:buChar char="q"/>
              <a:defRPr/>
            </a:pPr>
            <a:r>
              <a:rPr lang="nl-NL" altLang="en-US" sz="2400"/>
              <a:t>Regel ‘geen alcohol tot tenminste 16 jaar’ op tijd stellen werkt</a:t>
            </a:r>
          </a:p>
          <a:p>
            <a:pPr indent="-306000">
              <a:buFont typeface="Wingdings" panose="05000000000000000000" pitchFamily="2" charset="2"/>
              <a:buChar char="q"/>
              <a:defRPr/>
            </a:pPr>
            <a:r>
              <a:rPr lang="nl-NL" altLang="en-US" sz="2400"/>
              <a:t>Geen alcohol aanbieden aan kind</a:t>
            </a:r>
          </a:p>
          <a:p>
            <a:pPr indent="-306000">
              <a:buFont typeface="Wingdings" panose="05000000000000000000" pitchFamily="2" charset="2"/>
              <a:buChar char="q"/>
              <a:defRPr/>
            </a:pPr>
            <a:r>
              <a:rPr lang="nl-NL" altLang="en-US" sz="2400"/>
              <a:t>Geen alcohol kopen voor kind</a:t>
            </a:r>
          </a:p>
          <a:p>
            <a:pPr indent="-306000">
              <a:buFont typeface="Wingdings" panose="05000000000000000000" pitchFamily="2" charset="2"/>
              <a:buChar char="q"/>
              <a:defRPr/>
            </a:pPr>
            <a:r>
              <a:rPr lang="nl-NL" altLang="en-US" sz="2400"/>
              <a:t>Niet (stilzwijgend) toestaan dat kind drinkt</a:t>
            </a:r>
          </a:p>
          <a:p>
            <a:pPr indent="-306000">
              <a:buFont typeface="Wingdings" panose="05000000000000000000" pitchFamily="2" charset="2"/>
              <a:buChar char="q"/>
              <a:defRPr/>
            </a:pPr>
            <a:r>
              <a:rPr lang="nl-NL" altLang="en-US" sz="2400"/>
              <a:t>Zelf voorbeeld geven met eigen alcoholgebruik werkt</a:t>
            </a:r>
            <a:endParaRPr lang="en-US" altLang="en-US" sz="2400"/>
          </a:p>
        </p:txBody>
      </p:sp>
      <p:sp>
        <p:nvSpPr>
          <p:cNvPr id="3277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139718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Verschil in beleving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>
            <a:normAutofit/>
          </a:bodyPr>
          <a:lstStyle/>
          <a:p>
            <a:pPr indent="-306000">
              <a:buNone/>
              <a:defRPr/>
            </a:pPr>
            <a:endParaRPr lang="nl-NL" altLang="en-US" sz="1000"/>
          </a:p>
          <a:p>
            <a:pPr indent="-306000">
              <a:buNone/>
              <a:defRPr/>
            </a:pPr>
            <a:r>
              <a:rPr lang="nl-NL" altLang="en-US" sz="2400"/>
              <a:t>					Ouder			Kind</a:t>
            </a:r>
          </a:p>
          <a:p>
            <a:pPr indent="-306000">
              <a:buNone/>
              <a:defRPr/>
            </a:pPr>
            <a:endParaRPr lang="nl-NL" altLang="en-US" sz="1000"/>
          </a:p>
          <a:p>
            <a:pPr indent="-306000">
              <a:buNone/>
              <a:defRPr/>
            </a:pPr>
            <a:endParaRPr lang="nl-NL" altLang="en-US" sz="1000"/>
          </a:p>
          <a:p>
            <a:pPr indent="-306000">
              <a:buNone/>
              <a:defRPr/>
            </a:pPr>
            <a:endParaRPr lang="nl-NL" altLang="en-US" sz="1000"/>
          </a:p>
          <a:p>
            <a:pPr indent="-306000">
              <a:buNone/>
              <a:defRPr/>
            </a:pPr>
            <a:endParaRPr lang="nl-NL" altLang="en-US" sz="1000"/>
          </a:p>
          <a:p>
            <a:pPr indent="-306000">
              <a:buNone/>
              <a:defRPr/>
            </a:pPr>
            <a:r>
              <a:rPr lang="nl-NL" altLang="en-US" sz="2400"/>
              <a:t>In bijzijn van ouder		11%			28%</a:t>
            </a:r>
          </a:p>
          <a:p>
            <a:pPr indent="-306000">
              <a:buNone/>
              <a:defRPr/>
            </a:pPr>
            <a:r>
              <a:rPr lang="nl-NL" altLang="en-US" sz="2400"/>
              <a:t>drinken</a:t>
            </a:r>
          </a:p>
          <a:p>
            <a:pPr indent="-306000">
              <a:buNone/>
              <a:defRPr/>
            </a:pPr>
            <a:endParaRPr lang="nl-NL" altLang="en-US" sz="2400"/>
          </a:p>
          <a:p>
            <a:pPr indent="-306000">
              <a:buNone/>
              <a:defRPr/>
            </a:pPr>
            <a:r>
              <a:rPr lang="nl-NL" altLang="en-US" sz="2400"/>
              <a:t>Op een feestje		7 %			25%</a:t>
            </a:r>
          </a:p>
          <a:p>
            <a:pPr indent="-306000">
              <a:buNone/>
              <a:defRPr/>
            </a:pPr>
            <a:r>
              <a:rPr lang="nl-NL" altLang="en-US" sz="2400"/>
              <a:t>drinken</a:t>
            </a:r>
          </a:p>
        </p:txBody>
      </p:sp>
      <p:sp>
        <p:nvSpPr>
          <p:cNvPr id="3379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92404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 rot="21353111">
            <a:off x="1371600" y="331789"/>
            <a:ext cx="9355138" cy="866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/>
            </a:r>
            <a:br>
              <a:rPr lang="nl-NL" altLang="en-US" smtClean="0">
                <a:ea typeface="+mj-ea"/>
              </a:rPr>
            </a:br>
            <a:r>
              <a:rPr lang="nl-NL" altLang="en-US" smtClean="0">
                <a:ea typeface="+mj-ea"/>
              </a:rPr>
              <a:t>Algemene regels</a:t>
            </a:r>
            <a:br>
              <a:rPr lang="nl-NL" altLang="en-US" smtClean="0">
                <a:ea typeface="+mj-ea"/>
              </a:rPr>
            </a:br>
            <a:endParaRPr lang="nl-NL" altLang="en-US" smtClean="0">
              <a:ea typeface="+mj-ea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Respectvol met de ander omgaan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De ander serieus nemen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De ander op zijn of haar gemak stellen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Luisteren naar wat de ander zegt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De ander de kans geven bij te kunnen komen na een inspannend gesprek.</a:t>
            </a:r>
          </a:p>
          <a:p>
            <a:pPr indent="-306000">
              <a:buFont typeface="Wingdings 2" charset="2"/>
              <a:buChar char=""/>
              <a:defRPr/>
            </a:pPr>
            <a:endParaRPr lang="nl-NL" altLang="en-US" smtClean="0"/>
          </a:p>
          <a:p>
            <a:pPr indent="-306000">
              <a:buFont typeface="Wingdings 2" charset="2"/>
              <a:buChar char=""/>
              <a:defRPr/>
            </a:pPr>
            <a:endParaRPr lang="nl-NL" altLang="en-US" smtClean="0"/>
          </a:p>
          <a:p>
            <a:pPr indent="-306000">
              <a:buNone/>
              <a:defRPr/>
            </a:pPr>
            <a:endParaRPr lang="nl-NL" altLang="en-US" smtClean="0"/>
          </a:p>
        </p:txBody>
      </p:sp>
      <p:sp>
        <p:nvSpPr>
          <p:cNvPr id="34818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299437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Tips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>
            <a:normAutofit/>
          </a:bodyPr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Probeer het gesprek over alcohol met het kind in een prettige sfeer te laten verlopen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Ga niet onderhandelen met je kind over de vastgestelde leeftijdsgrens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Praat met het kind over nu en niet over de toekomst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De wettelijke leeftijdsgrens voor het kopen van alcohol is 16 jaar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Blijf op de hoogte van wat het kind doet</a:t>
            </a:r>
          </a:p>
          <a:p>
            <a:pPr indent="-306000">
              <a:buFont typeface="Wingdings 2" charset="2"/>
              <a:buChar char=""/>
              <a:defRPr/>
            </a:pPr>
            <a:endParaRPr lang="nl-NL" altLang="en-US"/>
          </a:p>
        </p:txBody>
      </p:sp>
      <p:sp>
        <p:nvSpPr>
          <p:cNvPr id="35842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841706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Kenmerken van een open gesprek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>
            <a:normAutofit/>
          </a:bodyPr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Kijk de ander aan, knik, hum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Stel open vragen:</a:t>
            </a:r>
          </a:p>
          <a:p>
            <a:pPr indent="-306000">
              <a:buNone/>
              <a:defRPr/>
            </a:pPr>
            <a:r>
              <a:rPr lang="nl-NL" altLang="en-US"/>
              <a:t>	open vragen zijn vragen die je niet alleen maar met ‘ja’ of ‘nee’ kunt beantwoorden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Houd je eigen ideeën, kritiek, oplossingen etc. achterwege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Verplaats je in de ander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altLang="en-US"/>
              <a:t>Vat wat er is gezegd in je eigen woorden samen</a:t>
            </a:r>
          </a:p>
          <a:p>
            <a:pPr indent="-306000">
              <a:buNone/>
              <a:defRPr/>
            </a:pPr>
            <a:endParaRPr lang="nl-NL" altLang="en-US"/>
          </a:p>
        </p:txBody>
      </p:sp>
      <p:sp>
        <p:nvSpPr>
          <p:cNvPr id="36866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1679452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Zoek op!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Wat is de omvang van het gebruik?</a:t>
            </a:r>
          </a:p>
          <a:p>
            <a:pPr marL="720000" lvl="1" indent="-270000">
              <a:buFont typeface="Wingdings 2" charset="2"/>
              <a:buChar char=""/>
              <a:defRPr/>
            </a:pPr>
            <a:r>
              <a:rPr lang="nl-NL" smtClean="0"/>
              <a:t>Scholieren gebruik</a:t>
            </a:r>
            <a:endParaRPr lang="nl-NL" dirty="0" smtClean="0"/>
          </a:p>
          <a:p>
            <a:pPr marL="720000" lvl="1" indent="-270000">
              <a:buFont typeface="Wingdings 2" charset="2"/>
              <a:buChar char=""/>
              <a:defRPr/>
            </a:pPr>
            <a:r>
              <a:rPr lang="nl-NL" dirty="0" err="1" smtClean="0"/>
              <a:t>Binge</a:t>
            </a:r>
            <a:r>
              <a:rPr lang="nl-NL" dirty="0" smtClean="0"/>
              <a:t> drinken</a:t>
            </a:r>
          </a:p>
          <a:p>
            <a:pPr marL="720000" lvl="1" indent="-270000">
              <a:buFont typeface="Wingdings 2" charset="2"/>
              <a:buChar char=""/>
              <a:defRPr/>
            </a:pPr>
            <a:r>
              <a:rPr lang="nl-NL" dirty="0" smtClean="0"/>
              <a:t>Dronkenschap in de afgelopen maand</a:t>
            </a:r>
          </a:p>
          <a:p>
            <a:pPr marL="720000" lvl="1" indent="-270000">
              <a:buFont typeface="Wingdings 2" charset="2"/>
              <a:buChar char=""/>
              <a:defRPr/>
            </a:pPr>
            <a:r>
              <a:rPr lang="nl-NL" dirty="0" smtClean="0"/>
              <a:t>Verschillen in school niveaus</a:t>
            </a:r>
          </a:p>
          <a:p>
            <a:pPr marL="720000" lvl="1" indent="-270000">
              <a:buFont typeface="Wingdings 2" charset="2"/>
              <a:buChar char=""/>
              <a:defRPr/>
            </a:pPr>
            <a:endParaRPr lang="nl-NL" dirty="0"/>
          </a:p>
          <a:p>
            <a:pPr marL="720000" lvl="1" indent="-270000">
              <a:buFont typeface="Wingdings 2" charset="2"/>
              <a:buChar char=""/>
              <a:defRPr/>
            </a:pPr>
            <a:r>
              <a:rPr lang="nl-NL" dirty="0" smtClean="0"/>
              <a:t>Wat valt jullie op?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FCF50-75F8-467F-BFDD-C5E76A80991A}" type="slidenum">
              <a:rPr lang="nl-NL" altLang="en-US"/>
              <a:pPr>
                <a:defRPr/>
              </a:pPr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80525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Herkenbare situatie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None/>
              <a:defRPr/>
            </a:pPr>
            <a:endParaRPr lang="nl-NL" altLang="en-US" smtClean="0"/>
          </a:p>
          <a:p>
            <a:pPr indent="-306000">
              <a:buNone/>
              <a:defRPr/>
            </a:pPr>
            <a:endParaRPr lang="nl-NL" altLang="en-US" smtClean="0"/>
          </a:p>
          <a:p>
            <a:pPr indent="-306000">
              <a:buNone/>
              <a:defRPr/>
            </a:pPr>
            <a:endParaRPr lang="nl-NL" altLang="en-US" smtClean="0"/>
          </a:p>
          <a:p>
            <a:pPr indent="-306000">
              <a:buNone/>
              <a:defRPr/>
            </a:pPr>
            <a:r>
              <a:rPr lang="nl-NL" altLang="en-US" smtClean="0"/>
              <a:t>Film Anne</a:t>
            </a:r>
          </a:p>
          <a:p>
            <a:pPr indent="-306000">
              <a:buNone/>
              <a:defRPr/>
            </a:pPr>
            <a:r>
              <a:rPr lang="nl-NL" altLang="en-US" smtClean="0"/>
              <a:t>www.uwkindenalcohol.nl</a:t>
            </a:r>
          </a:p>
        </p:txBody>
      </p:sp>
      <p:sp>
        <p:nvSpPr>
          <p:cNvPr id="3789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127365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C78B9-BF40-46C0-AB34-53FD76EF459F}" type="slidenum">
              <a:rPr lang="nl-NL" altLang="en-US"/>
              <a:pPr>
                <a:defRPr/>
              </a:pPr>
              <a:t>51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687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mtClean="0">
                <a:ea typeface="+mj-ea"/>
              </a:rPr>
              <a:t>Kennis over alcohol en jongeren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buNone/>
              <a:defRPr/>
            </a:pPr>
            <a:endParaRPr lang="nl-NL" altLang="en-US" sz="2400" dirty="0"/>
          </a:p>
          <a:p>
            <a:pPr marL="609600" indent="-609600">
              <a:buNone/>
              <a:defRPr/>
            </a:pPr>
            <a:r>
              <a:rPr lang="nl-NL" altLang="en-US" sz="2400" dirty="0"/>
              <a:t>		Alcohol is een verdovend middel?</a:t>
            </a:r>
          </a:p>
          <a:p>
            <a:pPr marL="609600" indent="-609600">
              <a:buNone/>
              <a:defRPr/>
            </a:pPr>
            <a:r>
              <a:rPr lang="nl-NL" altLang="en-US" sz="2400" dirty="0"/>
              <a:t>	</a:t>
            </a:r>
          </a:p>
          <a:p>
            <a:pPr marL="609600" indent="-609600">
              <a:buNone/>
              <a:defRPr/>
            </a:pPr>
            <a:r>
              <a:rPr lang="nl-NL" altLang="en-US" sz="2400" dirty="0"/>
              <a:t>		</a:t>
            </a:r>
          </a:p>
          <a:p>
            <a:pPr marL="609600" indent="-609600">
              <a:buNone/>
              <a:defRPr/>
            </a:pPr>
            <a:r>
              <a:rPr lang="nl-NL" altLang="en-US" sz="2400" dirty="0"/>
              <a:t>	</a:t>
            </a:r>
          </a:p>
        </p:txBody>
      </p:sp>
      <p:sp>
        <p:nvSpPr>
          <p:cNvPr id="11266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3558608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cs typeface="Trebuchet MS" panose="020B0603020202020204" pitchFamily="34" charset="0"/>
            </a:endParaRP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altLang="en-US" smtClean="0"/>
              <a:t>WAAR</a:t>
            </a:r>
          </a:p>
        </p:txBody>
      </p:sp>
      <p:sp>
        <p:nvSpPr>
          <p:cNvPr id="12292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6DB6136-8FD9-488F-99F2-3E5F518ED98E}" type="slidenum">
              <a:rPr lang="nl-NL" altLang="en-US" sz="1400">
                <a:solidFill>
                  <a:schemeClr val="tx1"/>
                </a:solidFill>
              </a:rPr>
              <a:pPr eaLnBrk="1" hangingPunct="1">
                <a:defRPr/>
              </a:pPr>
              <a:t>7</a:t>
            </a:fld>
            <a:endParaRPr lang="nl-NL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Werking van drugs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b="1" u="sng" smtClean="0"/>
              <a:t>Verdovend effect</a:t>
            </a:r>
            <a:r>
              <a:rPr lang="nl-NL" altLang="en-US" b="1" smtClean="0"/>
              <a:t>:                                       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smtClean="0"/>
              <a:t>Deze middelen hebben een sterke verdovende werking op lichamelijke en/of geestelijke prikkels.</a:t>
            </a:r>
          </a:p>
          <a:p>
            <a:pPr marL="0" indent="0">
              <a:lnSpc>
                <a:spcPct val="80000"/>
              </a:lnSpc>
              <a:buFont typeface="Wingdings 2" charset="2"/>
              <a:buChar char=""/>
              <a:defRPr/>
            </a:pPr>
            <a:endParaRPr lang="nl-NL" altLang="en-US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b="1" u="sng" smtClean="0"/>
              <a:t>Opwekkend effect</a:t>
            </a:r>
            <a:r>
              <a:rPr lang="nl-NL" altLang="en-US" b="1" smtClean="0"/>
              <a:t>:                                        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smtClean="0"/>
              <a:t>Deze middelen hebben een opwekkende en stimulerende werking. Men wordt er (kunstmatig) actiever van, krijgt meer zelfvertrouwen en het vermogen tot zelfkritiek neemt af.</a:t>
            </a:r>
          </a:p>
          <a:p>
            <a:pPr marL="0" indent="0">
              <a:lnSpc>
                <a:spcPct val="80000"/>
              </a:lnSpc>
              <a:buFont typeface="Wingdings 2" charset="2"/>
              <a:buChar char=""/>
              <a:defRPr/>
            </a:pPr>
            <a:endParaRPr lang="nl-NL" altLang="en-US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b="1" u="sng" smtClean="0"/>
              <a:t>Waarnemingsveranderend effect</a:t>
            </a:r>
            <a:r>
              <a:rPr lang="nl-NL" altLang="en-US" b="1" smtClean="0"/>
              <a:t>:                    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smtClean="0"/>
              <a:t>Door het gebruik van deze drugs worden gevoelens en waarnemingen van de zintuigen veranderd en versterkt. Ook het denkproces van de gebruiker verandert.</a:t>
            </a:r>
          </a:p>
        </p:txBody>
      </p:sp>
      <p:sp>
        <p:nvSpPr>
          <p:cNvPr id="1331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362678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Zenuwstelsel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Wat zijn de effecten van alcohol?</a:t>
            </a:r>
          </a:p>
          <a:p>
            <a:pPr indent="-306000">
              <a:buFont typeface="Wingdings 2" charset="2"/>
              <a:buChar char=""/>
              <a:defRPr/>
            </a:pPr>
            <a:endParaRPr lang="nl-NL" dirty="0"/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Parasympatisch</a:t>
            </a:r>
            <a:endParaRPr lang="nl-NL" dirty="0" smtClean="0"/>
          </a:p>
          <a:p>
            <a:pPr indent="-306000">
              <a:buFont typeface="Wingdings 2" charset="2"/>
              <a:buChar char=""/>
              <a:defRPr/>
            </a:pPr>
            <a:endParaRPr lang="nl-NL" dirty="0"/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Of</a:t>
            </a:r>
            <a:endParaRPr lang="nl-NL" dirty="0" smtClean="0"/>
          </a:p>
          <a:p>
            <a:pPr indent="-306000">
              <a:buFont typeface="Wingdings 2" charset="2"/>
              <a:buChar char=""/>
              <a:defRPr/>
            </a:pPr>
            <a:endParaRPr lang="nl-NL" dirty="0"/>
          </a:p>
          <a:p>
            <a:pPr indent="-306000">
              <a:buFont typeface="Wingdings 2" charset="2"/>
              <a:buChar char=""/>
              <a:defRPr/>
            </a:pPr>
            <a:r>
              <a:rPr lang="nl-NL" dirty="0" err="1" smtClean="0"/>
              <a:t>Sympatisch</a:t>
            </a:r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5891214"/>
            <a:ext cx="5003800" cy="365125"/>
          </a:xfrm>
        </p:spPr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1D2BD-40B2-4228-84A1-8C175B365701}" type="slidenum">
              <a:rPr lang="nl-NL" altLang="en-US"/>
              <a:pPr>
                <a:defRPr/>
              </a:pPr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27839009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262</TotalTime>
  <Words>1334</Words>
  <Application>Microsoft Office PowerPoint</Application>
  <PresentationFormat>Widescreen</PresentationFormat>
  <Paragraphs>431</Paragraphs>
  <Slides>51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Corbel</vt:lpstr>
      <vt:lpstr>Trebuchet MS</vt:lpstr>
      <vt:lpstr>Wingdings</vt:lpstr>
      <vt:lpstr>Wingdings 2</vt:lpstr>
      <vt:lpstr>Diepte</vt:lpstr>
      <vt:lpstr>Pubers en alcohol</vt:lpstr>
      <vt:lpstr>Kennis over alcohol en jongeren</vt:lpstr>
      <vt:lpstr>Hoeveel alcohol drink je?</vt:lpstr>
      <vt:lpstr>Alcohol</vt:lpstr>
      <vt:lpstr>Zoek op!</vt:lpstr>
      <vt:lpstr>Kennis over alcohol en jongeren</vt:lpstr>
      <vt:lpstr>PowerPoint Presentation</vt:lpstr>
      <vt:lpstr>Werking van drugs</vt:lpstr>
      <vt:lpstr>Zenuwstelsel</vt:lpstr>
      <vt:lpstr>Alcohol in je lichaam</vt:lpstr>
      <vt:lpstr>Kennis over alcohol en jongeren</vt:lpstr>
      <vt:lpstr>PowerPoint Presentation</vt:lpstr>
      <vt:lpstr>Kennis over alcohol en jongeren</vt:lpstr>
      <vt:lpstr>Effecten van alcohol</vt:lpstr>
      <vt:lpstr>Opname van drugs in het lichaam</vt:lpstr>
      <vt:lpstr>PowerPoint Presentation</vt:lpstr>
      <vt:lpstr>Neurotransmitters</vt:lpstr>
      <vt:lpstr>Onthoudingsverschijnselen </vt:lpstr>
      <vt:lpstr>Analysevragen maken</vt:lpstr>
      <vt:lpstr>Discussie</vt:lpstr>
      <vt:lpstr>Leeftijdsgrens moet van 16 naar 18</vt:lpstr>
      <vt:lpstr>Alcohol moet verboden worden in pretparken</vt:lpstr>
      <vt:lpstr>Het is je eigen schuld als je verslaafd raakt aan alcohol</vt:lpstr>
      <vt:lpstr>Alcohol grens zou verhoogd moeten worden naar 21 jaar</vt:lpstr>
      <vt:lpstr>Kahoot</vt:lpstr>
      <vt:lpstr>Kennis over alcohol en jongeren</vt:lpstr>
      <vt:lpstr>PowerPoint Presentation</vt:lpstr>
      <vt:lpstr> Cijfers van gebruik (2007) </vt:lpstr>
      <vt:lpstr>Hoeveel drinken jongeren?</vt:lpstr>
      <vt:lpstr>Kennis over alcohol en jongeren</vt:lpstr>
      <vt:lpstr>PowerPoint Presentation</vt:lpstr>
      <vt:lpstr>Filmpje Anouk</vt:lpstr>
      <vt:lpstr>Kennis over alcohol en jongeren</vt:lpstr>
      <vt:lpstr>PowerPoint Presentation</vt:lpstr>
      <vt:lpstr>Kennis over alcohol en jongeren</vt:lpstr>
      <vt:lpstr>Kennis over alcohol en jongeren</vt:lpstr>
      <vt:lpstr>PowerPoint Presentation</vt:lpstr>
      <vt:lpstr>Kennis over alcohol en jongeren</vt:lpstr>
      <vt:lpstr>PowerPoint Presentation</vt:lpstr>
      <vt:lpstr>Opvoeden van pubers</vt:lpstr>
      <vt:lpstr>Kenmerken van de puberteit</vt:lpstr>
      <vt:lpstr>Wat is positief opvoeden? </vt:lpstr>
      <vt:lpstr>Welke factoren beïnvloeden  het gedrag van pubers?</vt:lpstr>
      <vt:lpstr>PowerPoint Presentation</vt:lpstr>
      <vt:lpstr>Invloed ouders</vt:lpstr>
      <vt:lpstr>Verschil in beleving</vt:lpstr>
      <vt:lpstr> Algemene regels </vt:lpstr>
      <vt:lpstr>Tips</vt:lpstr>
      <vt:lpstr>Kenmerken van een open gesprek</vt:lpstr>
      <vt:lpstr>Herkenbare situatie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 van de adolescent</dc:title>
  <dc:creator>Marleen Hennen</dc:creator>
  <cp:lastModifiedBy>M.S.W. Hennen</cp:lastModifiedBy>
  <cp:revision>32</cp:revision>
  <dcterms:created xsi:type="dcterms:W3CDTF">2016-08-26T09:49:30Z</dcterms:created>
  <dcterms:modified xsi:type="dcterms:W3CDTF">2016-10-03T20:22:41Z</dcterms:modified>
</cp:coreProperties>
</file>